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8" r:id="rId5"/>
    <p:sldId id="257" r:id="rId6"/>
    <p:sldId id="259" r:id="rId7"/>
    <p:sldId id="273" r:id="rId8"/>
    <p:sldId id="274" r:id="rId9"/>
    <p:sldId id="275" r:id="rId10"/>
    <p:sldId id="276" r:id="rId11"/>
    <p:sldId id="268" r:id="rId12"/>
    <p:sldId id="270" r:id="rId13"/>
    <p:sldId id="271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D3D"/>
    <a:srgbClr val="FD3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B0ACEA-28FF-4985-BBD2-FA5605752377}" v="254" dt="2024-03-11T15:07:30.7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564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604E2-AE0B-451A-9086-09A6CA0AE6EC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8B45-FA7B-416E-9BA1-69DBAB33DA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8907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8B45-FA7B-416E-9BA1-69DBAB33DAE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197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8B45-FA7B-416E-9BA1-69DBAB33DAE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6883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8B45-FA7B-416E-9BA1-69DBAB33DAE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613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8B45-FA7B-416E-9BA1-69DBAB33DAE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4367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8B45-FA7B-416E-9BA1-69DBAB33DAE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21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8B45-FA7B-416E-9BA1-69DBAB33DAE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464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8B45-FA7B-416E-9BA1-69DBAB33DAE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5420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8B45-FA7B-416E-9BA1-69DBAB33DAE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02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E88019-9C20-791B-3FE4-15AE130A5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CD04F8A-F1C3-E6F4-FCE0-2C9E8447E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721101-32BE-DC25-BACB-DBB5810AA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0B8D-F627-417A-A2D1-72B2387CDF5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A6D393-564A-DD1C-53B5-BFC335E09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6D7553-C2A8-89AE-6181-E00DF9B0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196DE-0E53-4F16-AEF5-36376FBD82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0367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08481-51C6-4290-88BA-B6E9160F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D362345-3B02-0D4B-37BD-2A4C1A304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3AE726-37CB-C240-E02B-6CD1821DD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0B8D-F627-417A-A2D1-72B2387CDF5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7B0914-290B-8B86-8B78-CAA9137B8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DD650C-A7D3-43FB-A1DB-5757781E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196DE-0E53-4F16-AEF5-36376FBD82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702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24C3661-4382-315F-4043-8DC8FC6C9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E747B2A-A04F-E4C0-CE15-D1F48BD5C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0BDDAB-2019-2141-0C21-C6FC2C8B5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0B8D-F627-417A-A2D1-72B2387CDF5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1392FC-459E-7703-1F2D-D8410E3C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5AD43C-4941-05EA-1A6F-EEF8275AA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196DE-0E53-4F16-AEF5-36376FBD82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156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77927-44EA-6855-C80E-D31B36315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37234E-B4BA-ABC2-1D22-998C5AF48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0B8242-F09B-D34D-3F96-88799EAF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0B8D-F627-417A-A2D1-72B2387CDF5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E557E9-C189-0D09-111D-3D9E89E0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8E834A-F9F7-5768-D8D4-48569DF6D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196DE-0E53-4F16-AEF5-36376FBD82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364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8C0CEB-B6C9-FF55-C897-69F1A91C8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F71E88-4168-323C-1448-AD0A8F8DB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42F1BD-CF8F-2C50-69A2-B8E0AB10B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0B8D-F627-417A-A2D1-72B2387CDF5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74F393-5F32-08BF-2B73-9CAC8B56F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5ADBF1-F995-3534-9BE5-AB7160925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196DE-0E53-4F16-AEF5-36376FBD82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367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F2BD5-EE5A-5E85-1F0D-3FA768CE6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0D5BEC-17D6-BB8A-8D20-B5E743F87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53D3F21-79B6-E446-AB91-BCF8094DC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F72908-A7DC-8BB5-2C47-5ED4DE8B0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0B8D-F627-417A-A2D1-72B2387CDF5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2BC6CE-2E56-9676-3620-23F7C7E1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30C57E-1EE8-C3B8-9169-7DA5E8444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196DE-0E53-4F16-AEF5-36376FBD82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9C094-5A7F-0BAA-965E-805A7BB7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970226-207C-4680-6E7C-D352E5B03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B84429-AE00-5CA7-D15B-8C398AC4B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85ECF45-9EFA-D4AF-526C-3C551272C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AE444AF-6FF5-8F9B-10A8-30000340D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C5B0277-6ECC-7237-07FA-E4DC3F5F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0B8D-F627-417A-A2D1-72B2387CDF5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37C5427-2FA8-112F-737E-E0A091A5C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0CC761A-922C-10D4-DCA5-3A8721FBD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196DE-0E53-4F16-AEF5-36376FBD82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20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50868-3A58-E064-1899-6D1C538B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3A97135-C5D7-B307-04C9-A2E1A23A8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0B8D-F627-417A-A2D1-72B2387CDF5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66C3A1-7F84-CDC8-7836-F29B463BD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C40A3E-1C59-15F9-9924-8AECFC663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196DE-0E53-4F16-AEF5-36376FBD82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00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36DABA2-B2F1-0C7A-8041-3AA89D63F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0B8D-F627-417A-A2D1-72B2387CDF5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10EDCF-B764-F0A1-F8CB-BB7EF42D2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55909A-A6BC-F606-A1A9-8E6EB99A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196DE-0E53-4F16-AEF5-36376FBD82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1799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F520E-D91E-38E9-20D8-101222198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0BB5C9-7EB3-1673-9DE5-A47494C0B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FA018A-AD9B-C554-7351-D34B8A766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E1296A1-BA12-E01C-83A3-7A17CD21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0B8D-F627-417A-A2D1-72B2387CDF5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1146104-9CCE-2D53-BE4A-2E626EDD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EF9F27-9A1E-FCA7-3802-4DD5E6DCE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196DE-0E53-4F16-AEF5-36376FBD82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62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11B5C0-F16D-D813-3BD6-A7FB1D3AC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92F9AF7-E5BE-2604-F744-6F7D84E51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6C9C9E-40C7-99F5-00AB-DD87491C8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0E45DA-E365-A70B-7433-28FEBBF2C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0B8D-F627-417A-A2D1-72B2387CDF5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63E1346-CD77-02EB-A89A-92F1A167F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CC31217-9369-DD5F-39D8-C6AF32BEE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196DE-0E53-4F16-AEF5-36376FBD82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652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FB45BA-EF1A-4E11-FEE2-8C1FB556A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FEE6DF-876F-5554-EDDC-DF78F605D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1B0D7D-F836-AC3C-4FB2-5ABE72251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F0B8D-F627-417A-A2D1-72B2387CDF5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2F844E-0619-D17E-2B20-CA23E5991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C524EE-90F1-A6D9-49D0-23D40356F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196DE-0E53-4F16-AEF5-36376FBD82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10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79FDEF23-A9DB-2545-B0AA-87BEE4C2A11C}"/>
              </a:ext>
            </a:extLst>
          </p:cNvPr>
          <p:cNvSpPr txBox="1"/>
          <p:nvPr/>
        </p:nvSpPr>
        <p:spPr>
          <a:xfrm>
            <a:off x="-1683657" y="-1364343"/>
            <a:ext cx="15457714" cy="55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de-DE" dirty="0">
                <a:blipFill>
                  <a:blip r:embed="rId3"/>
                  <a:stretch>
                    <a:fillRect/>
                  </a:stretch>
                </a:blipFill>
              </a:rPr>
              <a:t>---------------------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86D853E-D684-25D4-7EB3-EF5932119528}"/>
              </a:ext>
            </a:extLst>
          </p:cNvPr>
          <p:cNvSpPr txBox="1"/>
          <p:nvPr/>
        </p:nvSpPr>
        <p:spPr>
          <a:xfrm>
            <a:off x="413657" y="4165602"/>
            <a:ext cx="11364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solidFill>
                  <a:srgbClr val="FF0000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°Shaping </a:t>
            </a:r>
            <a:r>
              <a:rPr lang="de-DE" sz="8000" b="1" dirty="0" err="1">
                <a:solidFill>
                  <a:srgbClr val="FF0000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the</a:t>
            </a:r>
            <a:r>
              <a:rPr lang="de-DE" sz="8000" b="1" dirty="0">
                <a:solidFill>
                  <a:srgbClr val="FF0000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</a:t>
            </a:r>
            <a:r>
              <a:rPr lang="de-DE" sz="8000" b="1" dirty="0" err="1">
                <a:solidFill>
                  <a:srgbClr val="FF0000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future</a:t>
            </a:r>
            <a:endParaRPr lang="de-DE" sz="8000" b="1" dirty="0">
              <a:solidFill>
                <a:srgbClr val="FF0000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D47B79-860A-E019-49B1-10798A8AC1B5}"/>
              </a:ext>
            </a:extLst>
          </p:cNvPr>
          <p:cNvSpPr txBox="1"/>
          <p:nvPr/>
        </p:nvSpPr>
        <p:spPr>
          <a:xfrm>
            <a:off x="754743" y="5489041"/>
            <a:ext cx="899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Eva Maria Bauch, CEO Mediengruppe Oberfranken</a:t>
            </a:r>
          </a:p>
        </p:txBody>
      </p:sp>
    </p:spTree>
    <p:extLst>
      <p:ext uri="{BB962C8B-B14F-4D97-AF65-F5344CB8AC3E}">
        <p14:creationId xmlns:p14="http://schemas.microsoft.com/office/powerpoint/2010/main" val="592252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EDD9616-11C1-206C-7523-0434CCEC28FE}"/>
              </a:ext>
            </a:extLst>
          </p:cNvPr>
          <p:cNvSpPr txBox="1"/>
          <p:nvPr/>
        </p:nvSpPr>
        <p:spPr>
          <a:xfrm>
            <a:off x="4614863" y="1466771"/>
            <a:ext cx="11446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rgbClr val="FF0000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°Shaping </a:t>
            </a:r>
            <a:r>
              <a:rPr lang="de-DE" sz="5400" b="1" dirty="0" err="1">
                <a:solidFill>
                  <a:srgbClr val="FF0000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the</a:t>
            </a:r>
            <a:r>
              <a:rPr lang="de-DE" sz="5400" b="1" dirty="0">
                <a:solidFill>
                  <a:srgbClr val="FF0000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</a:t>
            </a:r>
            <a:r>
              <a:rPr lang="de-DE" sz="5400" b="1" dirty="0" err="1">
                <a:solidFill>
                  <a:srgbClr val="FF0000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future</a:t>
            </a:r>
            <a:endParaRPr lang="de-DE" sz="5400" b="1" dirty="0">
              <a:solidFill>
                <a:srgbClr val="FF0000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26C40EF-8ED1-9557-E927-2688AE7E356D}"/>
              </a:ext>
            </a:extLst>
          </p:cNvPr>
          <p:cNvGrpSpPr/>
          <p:nvPr/>
        </p:nvGrpSpPr>
        <p:grpSpPr>
          <a:xfrm>
            <a:off x="4643788" y="4844757"/>
            <a:ext cx="5432840" cy="609524"/>
            <a:chOff x="5705513" y="2057438"/>
            <a:chExt cx="5432840" cy="609524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29EA8C56-BBF6-8AE9-F6E4-A534EDA02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5513" y="2057438"/>
              <a:ext cx="609524" cy="609524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C1248C-6BC9-2F7C-913C-4CEC2DC85C87}"/>
                </a:ext>
              </a:extLst>
            </p:cNvPr>
            <p:cNvSpPr txBox="1"/>
            <p:nvPr/>
          </p:nvSpPr>
          <p:spPr>
            <a:xfrm>
              <a:off x="6566353" y="2162145"/>
              <a:ext cx="4572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solidFill>
                    <a:srgbClr val="FF0000"/>
                  </a:solidFill>
                </a:rPr>
                <a:t>linkedin.com/in/eva-maria-bauch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323CC92-6548-D4FC-E47B-954518643F60}"/>
              </a:ext>
            </a:extLst>
          </p:cNvPr>
          <p:cNvGrpSpPr/>
          <p:nvPr/>
        </p:nvGrpSpPr>
        <p:grpSpPr>
          <a:xfrm>
            <a:off x="4312079" y="5318466"/>
            <a:ext cx="5764549" cy="1044496"/>
            <a:chOff x="5373804" y="3003048"/>
            <a:chExt cx="5764549" cy="1044496"/>
          </a:xfrm>
        </p:grpSpPr>
        <p:pic>
          <p:nvPicPr>
            <p:cNvPr id="10" name="Grafik 9" descr="Ein Bild, das Schwarz, Dunkelheit enthält.&#10;&#10;Automatisch generierte Beschreibung">
              <a:extLst>
                <a:ext uri="{FF2B5EF4-FFF2-40B4-BE49-F238E27FC236}">
                  <a16:creationId xmlns:a16="http://schemas.microsoft.com/office/drawing/2014/main" id="{F0A2B028-C16D-3B80-52BE-55E3CFC54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804" y="3003048"/>
              <a:ext cx="1044496" cy="1044496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413EC53-89EC-720A-B58B-C2535296F53D}"/>
                </a:ext>
              </a:extLst>
            </p:cNvPr>
            <p:cNvSpPr txBox="1"/>
            <p:nvPr/>
          </p:nvSpPr>
          <p:spPr>
            <a:xfrm>
              <a:off x="6566353" y="3325241"/>
              <a:ext cx="4572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solidFill>
                    <a:srgbClr val="FF0000"/>
                  </a:solidFill>
                </a:rPr>
                <a:t>mediengruppe-oberfranken.de</a:t>
              </a:r>
            </a:p>
          </p:txBody>
        </p:sp>
      </p:grpSp>
      <p:pic>
        <p:nvPicPr>
          <p:cNvPr id="16" name="Grafik 15" descr="Öffnendes Anführungszeichen mit einfarbiger Füllung">
            <a:extLst>
              <a:ext uri="{FF2B5EF4-FFF2-40B4-BE49-F238E27FC236}">
                <a16:creationId xmlns:a16="http://schemas.microsoft.com/office/drawing/2014/main" id="{E849F1EA-8855-D2D7-6BAD-1C9097F87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9256" y="2292306"/>
            <a:ext cx="728131" cy="72813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771B75-1BF8-0187-F68E-2F72B26EE4E6}"/>
              </a:ext>
            </a:extLst>
          </p:cNvPr>
          <p:cNvSpPr txBox="1"/>
          <p:nvPr/>
        </p:nvSpPr>
        <p:spPr>
          <a:xfrm>
            <a:off x="4697037" y="2740266"/>
            <a:ext cx="48593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KI in der Medienwelt ist eher eine </a:t>
            </a:r>
            <a:r>
              <a:rPr lang="de-DE" b="1" dirty="0"/>
              <a:t>exponentiell beschleunigte Evolutionsstufe</a:t>
            </a:r>
            <a:r>
              <a:rPr lang="de-DE" dirty="0"/>
              <a:t> als ein disruptiver Entwicklungssprung (…) Wer auf die eine heilbringende KI-Strategie wartet oder zu lange an der Goldrandlösung feilt, </a:t>
            </a:r>
            <a:r>
              <a:rPr lang="de-DE" b="1" dirty="0"/>
              <a:t>wird den schon fahrenden Zug verpassen.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62CD1C4-7817-B9E0-27BF-09A0E597345C}"/>
              </a:ext>
            </a:extLst>
          </p:cNvPr>
          <p:cNvSpPr/>
          <p:nvPr/>
        </p:nvSpPr>
        <p:spPr>
          <a:xfrm>
            <a:off x="721218" y="1899595"/>
            <a:ext cx="3149600" cy="3639493"/>
          </a:xfrm>
          <a:prstGeom prst="rect">
            <a:avLst/>
          </a:prstGeom>
          <a:blipFill>
            <a:blip r:embed="rId6"/>
            <a:stretch>
              <a:fillRect l="-30402" r="-37103"/>
            </a:stretch>
          </a:blipFill>
          <a:effectLst>
            <a:glow rad="2286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Grafik 3" descr="Ein Bild, das Schrift, Grafiken, Text, Grafikdesign enthält.&#10;&#10;Automatisch generierte Beschreibung">
            <a:extLst>
              <a:ext uri="{FF2B5EF4-FFF2-40B4-BE49-F238E27FC236}">
                <a16:creationId xmlns:a16="http://schemas.microsoft.com/office/drawing/2014/main" id="{39CA4277-D638-258E-9C89-8AB641B334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38" y="429492"/>
            <a:ext cx="1793667" cy="4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6392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Weltraum, Universum, Raum, Nebel enthält.&#10;&#10;Automatisch generierte Beschreibung">
            <a:extLst>
              <a:ext uri="{FF2B5EF4-FFF2-40B4-BE49-F238E27FC236}">
                <a16:creationId xmlns:a16="http://schemas.microsoft.com/office/drawing/2014/main" id="{42B0AAED-03B4-7141-84B9-D2F6FB7CA2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5" r="8994"/>
          <a:stretch/>
        </p:blipFill>
        <p:spPr>
          <a:xfrm>
            <a:off x="3181989" y="10"/>
            <a:ext cx="9006961" cy="6857990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0B5490E5-4573-1E15-A0DB-921F164E80E0}"/>
              </a:ext>
            </a:extLst>
          </p:cNvPr>
          <p:cNvSpPr/>
          <p:nvPr/>
        </p:nvSpPr>
        <p:spPr>
          <a:xfrm>
            <a:off x="-1817656" y="-1058873"/>
            <a:ext cx="8782050" cy="9572182"/>
          </a:xfrm>
          <a:prstGeom prst="ellipse">
            <a:avLst/>
          </a:prstGeom>
          <a:gradFill>
            <a:gsLst>
              <a:gs pos="0">
                <a:schemeClr val="bg1"/>
              </a:gs>
              <a:gs pos="39000">
                <a:schemeClr val="bg1"/>
              </a:gs>
              <a:gs pos="81000">
                <a:schemeClr val="bg1">
                  <a:alpha val="8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6C2F20A-B4A1-B7E6-90CD-C6EBB2000552}"/>
              </a:ext>
            </a:extLst>
          </p:cNvPr>
          <p:cNvSpPr txBox="1"/>
          <p:nvPr/>
        </p:nvSpPr>
        <p:spPr>
          <a:xfrm>
            <a:off x="159125" y="739650"/>
            <a:ext cx="6045731" cy="99370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0000"/>
                </a:solidFill>
                <a:latin typeface="Palanquin" panose="020B0004020203020204" pitchFamily="34" charset="0"/>
                <a:ea typeface="+mj-ea"/>
                <a:cs typeface="Palanquin" panose="020B0004020203020204" pitchFamily="34" charset="0"/>
              </a:rPr>
              <a:t>°Back to the future</a:t>
            </a:r>
          </a:p>
        </p:txBody>
      </p:sp>
      <p:pic>
        <p:nvPicPr>
          <p:cNvPr id="14" name="Grafik 13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0466ED2E-7498-44BC-CCD6-899284ABC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888" y="199011"/>
            <a:ext cx="1793666" cy="439164"/>
          </a:xfrm>
          <a:prstGeom prst="rect">
            <a:avLst/>
          </a:prstGeom>
        </p:spPr>
      </p:pic>
      <p:pic>
        <p:nvPicPr>
          <p:cNvPr id="7" name="Grafik 6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940C78A3-C73E-6C4A-31DB-22B252E5E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33" y="3141205"/>
            <a:ext cx="2071670" cy="505362"/>
          </a:xfrm>
          <a:prstGeom prst="rect">
            <a:avLst/>
          </a:prstGeom>
        </p:spPr>
      </p:pic>
      <p:pic>
        <p:nvPicPr>
          <p:cNvPr id="11" name="Grafik 10" descr="Ein Bild, das Fahrzeug, Transport, Landfahrzeug, Rad enthält.">
            <a:extLst>
              <a:ext uri="{FF2B5EF4-FFF2-40B4-BE49-F238E27FC236}">
                <a16:creationId xmlns:a16="http://schemas.microsoft.com/office/drawing/2014/main" id="{44FDF2BE-2961-D656-ACE4-0F4AC7C08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0787">
            <a:off x="5622423" y="1235363"/>
            <a:ext cx="6727863" cy="4317046"/>
          </a:xfrm>
          <a:prstGeom prst="rect">
            <a:avLst/>
          </a:prstGeom>
        </p:spPr>
      </p:pic>
      <p:pic>
        <p:nvPicPr>
          <p:cNvPr id="18" name="Grafik 17" descr="Ein Bild, das Typografie, Schrift, Kalligrafie, Frühling enthält.&#10;&#10;Automatisch generierte Beschreibung">
            <a:extLst>
              <a:ext uri="{FF2B5EF4-FFF2-40B4-BE49-F238E27FC236}">
                <a16:creationId xmlns:a16="http://schemas.microsoft.com/office/drawing/2014/main" id="{30E7889B-7D34-C5D6-A15D-448E1B3694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33" y="2245856"/>
            <a:ext cx="1654227" cy="566343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FB4B8DE1-8E88-EC9C-3E64-909D8E6D6810}"/>
              </a:ext>
            </a:extLst>
          </p:cNvPr>
          <p:cNvSpPr/>
          <p:nvPr/>
        </p:nvSpPr>
        <p:spPr>
          <a:xfrm>
            <a:off x="286222" y="2500312"/>
            <a:ext cx="57215" cy="2724151"/>
          </a:xfrm>
          <a:prstGeom prst="rect">
            <a:avLst/>
          </a:prstGeom>
          <a:gradFill>
            <a:gsLst>
              <a:gs pos="0">
                <a:srgbClr val="FD3FD4"/>
              </a:gs>
              <a:gs pos="30000">
                <a:srgbClr val="FF3D3D"/>
              </a:gs>
              <a:gs pos="100000">
                <a:srgbClr val="FF3D3D"/>
              </a:gs>
            </a:gsLst>
            <a:lin ang="2700000" scaled="1"/>
          </a:gra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064322FE-A3F3-98AA-2B90-B433C5FA13B9}"/>
              </a:ext>
            </a:extLst>
          </p:cNvPr>
          <p:cNvSpPr/>
          <p:nvPr/>
        </p:nvSpPr>
        <p:spPr>
          <a:xfrm>
            <a:off x="343437" y="2471761"/>
            <a:ext cx="986888" cy="120970"/>
          </a:xfrm>
          <a:prstGeom prst="rightArrow">
            <a:avLst/>
          </a:prstGeom>
          <a:gradFill>
            <a:gsLst>
              <a:gs pos="0">
                <a:srgbClr val="FF3D3D"/>
              </a:gs>
              <a:gs pos="39000">
                <a:srgbClr val="FF0000"/>
              </a:gs>
              <a:gs pos="81000">
                <a:srgbClr val="FF0000"/>
              </a:gs>
            </a:gsLst>
            <a:lin ang="0" scaled="1"/>
          </a:gra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10DA391D-BC3C-2786-2A0C-7ACF73855F93}"/>
              </a:ext>
            </a:extLst>
          </p:cNvPr>
          <p:cNvSpPr/>
          <p:nvPr/>
        </p:nvSpPr>
        <p:spPr>
          <a:xfrm>
            <a:off x="343437" y="3359688"/>
            <a:ext cx="986888" cy="120970"/>
          </a:xfrm>
          <a:prstGeom prst="rightArrow">
            <a:avLst/>
          </a:prstGeom>
          <a:gradFill>
            <a:gsLst>
              <a:gs pos="0">
                <a:srgbClr val="FF3D3D"/>
              </a:gs>
              <a:gs pos="39000">
                <a:srgbClr val="FF0000"/>
              </a:gs>
              <a:gs pos="81000">
                <a:srgbClr val="FF0000"/>
              </a:gs>
            </a:gsLst>
            <a:lin ang="0" scaled="1"/>
          </a:gra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30C99169-7CD1-2D2C-8A9C-D3F7C3DD3EF0}"/>
              </a:ext>
            </a:extLst>
          </p:cNvPr>
          <p:cNvSpPr/>
          <p:nvPr/>
        </p:nvSpPr>
        <p:spPr>
          <a:xfrm>
            <a:off x="319965" y="4247615"/>
            <a:ext cx="986888" cy="120970"/>
          </a:xfrm>
          <a:prstGeom prst="rightArrow">
            <a:avLst/>
          </a:prstGeom>
          <a:gradFill>
            <a:gsLst>
              <a:gs pos="0">
                <a:srgbClr val="FF3D3D"/>
              </a:gs>
              <a:gs pos="39000">
                <a:srgbClr val="FF0000"/>
              </a:gs>
              <a:gs pos="81000">
                <a:srgbClr val="FF0000"/>
              </a:gs>
            </a:gsLst>
            <a:lin ang="0" scaled="1"/>
          </a:gra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14F388E6-12D4-48C0-7156-735CC5DEF099}"/>
              </a:ext>
            </a:extLst>
          </p:cNvPr>
          <p:cNvSpPr/>
          <p:nvPr/>
        </p:nvSpPr>
        <p:spPr>
          <a:xfrm>
            <a:off x="343437" y="5135542"/>
            <a:ext cx="986888" cy="120970"/>
          </a:xfrm>
          <a:prstGeom prst="rightArrow">
            <a:avLst/>
          </a:prstGeom>
          <a:gradFill>
            <a:gsLst>
              <a:gs pos="0">
                <a:srgbClr val="FF3D3D"/>
              </a:gs>
              <a:gs pos="39000">
                <a:srgbClr val="FF0000"/>
              </a:gs>
              <a:gs pos="81000">
                <a:srgbClr val="FF0000"/>
              </a:gs>
            </a:gsLst>
            <a:lin ang="0" scaled="1"/>
          </a:gra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pic>
        <p:nvPicPr>
          <p:cNvPr id="27" name="Grafik 26" descr="Ein Bild, das Mond, Astronomisches Objekt, Dunkelheit, Astronomisches Ereignis enthält.&#10;&#10;Automatisch generierte Beschreibung">
            <a:extLst>
              <a:ext uri="{FF2B5EF4-FFF2-40B4-BE49-F238E27FC236}">
                <a16:creationId xmlns:a16="http://schemas.microsoft.com/office/drawing/2014/main" id="{84944214-6524-C7F7-79B5-D5CF3EE5B4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/>
          <a:stretch/>
        </p:blipFill>
        <p:spPr>
          <a:xfrm>
            <a:off x="1443833" y="4638689"/>
            <a:ext cx="2131881" cy="993705"/>
          </a:xfrm>
          <a:prstGeom prst="rect">
            <a:avLst/>
          </a:prstGeom>
        </p:spPr>
      </p:pic>
      <p:pic>
        <p:nvPicPr>
          <p:cNvPr id="3" name="Grafik 2" descr="Ein Bild, das Farbigkeit, Grafiken, Screenshot, lila enthält.&#10;&#10;Automatisch generierte Beschreibung">
            <a:extLst>
              <a:ext uri="{FF2B5EF4-FFF2-40B4-BE49-F238E27FC236}">
                <a16:creationId xmlns:a16="http://schemas.microsoft.com/office/drawing/2014/main" id="{64C5172F-FCA8-A928-65EE-6FF48BA68C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33" y="4139997"/>
            <a:ext cx="1856169" cy="36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2185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FD3FD4"/>
            </a:gs>
            <a:gs pos="90000">
              <a:srgbClr val="FF0000"/>
            </a:gs>
            <a:gs pos="53000">
              <a:srgbClr val="FF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Person, Mann, Kleidung enthält.&#10;&#10;Automatisch generierte Beschreibung">
            <a:extLst>
              <a:ext uri="{FF2B5EF4-FFF2-40B4-BE49-F238E27FC236}">
                <a16:creationId xmlns:a16="http://schemas.microsoft.com/office/drawing/2014/main" id="{5952EAA5-A34D-DF22-4B13-E0373B7B3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35" y="1309535"/>
            <a:ext cx="6442530" cy="4236963"/>
          </a:xfrm>
          <a:prstGeom prst="rect">
            <a:avLst/>
          </a:prstGeom>
        </p:spPr>
      </p:pic>
      <p:pic>
        <p:nvPicPr>
          <p:cNvPr id="7" name="Grafik 6" descr="Ein Bild, das Menschliches Gesicht, Kunst, Statue, Winter enthält.&#10;&#10;Automatisch generierte Beschreibung">
            <a:extLst>
              <a:ext uri="{FF2B5EF4-FFF2-40B4-BE49-F238E27FC236}">
                <a16:creationId xmlns:a16="http://schemas.microsoft.com/office/drawing/2014/main" id="{6FDCA8F3-DE19-7360-E351-018E649C2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888" y="1309535"/>
            <a:ext cx="6442530" cy="423196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8792AB4D-4112-403A-3CEC-E3A6623322A8}"/>
              </a:ext>
            </a:extLst>
          </p:cNvPr>
          <p:cNvSpPr/>
          <p:nvPr/>
        </p:nvSpPr>
        <p:spPr>
          <a:xfrm>
            <a:off x="-6194322" y="-2676713"/>
            <a:ext cx="24423364" cy="4674652"/>
          </a:xfrm>
          <a:prstGeom prst="ellipse">
            <a:avLst/>
          </a:prstGeom>
          <a:gradFill>
            <a:gsLst>
              <a:gs pos="30000">
                <a:srgbClr val="FD3FD4"/>
              </a:gs>
              <a:gs pos="93000">
                <a:srgbClr val="FF0000"/>
              </a:gs>
              <a:gs pos="53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 descr="Ein Bild, das Pflanze, Landpflanze, draußen, Gras enthält.&#10;&#10;Automatisch generierte Beschreibung">
            <a:extLst>
              <a:ext uri="{FF2B5EF4-FFF2-40B4-BE49-F238E27FC236}">
                <a16:creationId xmlns:a16="http://schemas.microsoft.com/office/drawing/2014/main" id="{213D7A2E-7A3B-17CB-1064-BC9215611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212" y="1309535"/>
            <a:ext cx="6442530" cy="4231960"/>
          </a:xfrm>
          <a:prstGeom prst="rect">
            <a:avLst/>
          </a:prstGeom>
        </p:spPr>
      </p:pic>
      <p:pic>
        <p:nvPicPr>
          <p:cNvPr id="6" name="Grafik 5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CD17E659-2BEC-1924-ADD2-49D9C9B3D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38" y="408823"/>
            <a:ext cx="1793666" cy="439164"/>
          </a:xfrm>
          <a:prstGeom prst="rect">
            <a:avLst/>
          </a:prstGeom>
        </p:spPr>
      </p:pic>
      <p:pic>
        <p:nvPicPr>
          <p:cNvPr id="8" name="Grafik 7" descr="Ein Bild, das Säugetier, Elefant, Elefanten und Mammuts, Indischer Elefant enthält.&#10;&#10;Automatisch generierte Beschreibung">
            <a:extLst>
              <a:ext uri="{FF2B5EF4-FFF2-40B4-BE49-F238E27FC236}">
                <a16:creationId xmlns:a16="http://schemas.microsoft.com/office/drawing/2014/main" id="{08B8C4B2-E468-8703-D122-6720268312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041" y="1309535"/>
            <a:ext cx="6442530" cy="4231960"/>
          </a:xfrm>
          <a:prstGeom prst="rect">
            <a:avLst/>
          </a:prstGeom>
        </p:spPr>
      </p:pic>
      <p:pic>
        <p:nvPicPr>
          <p:cNvPr id="10" name="Grafik 9" descr="Ein Bild, das Satellit, Transport, Raumfahrzeug, Raum enthält.&#10;&#10;Automatisch generierte Beschreibung">
            <a:extLst>
              <a:ext uri="{FF2B5EF4-FFF2-40B4-BE49-F238E27FC236}">
                <a16:creationId xmlns:a16="http://schemas.microsoft.com/office/drawing/2014/main" id="{91ABB051-F1B7-9FFC-4264-43EB692F5C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6194" y="1309535"/>
            <a:ext cx="6474395" cy="423196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59F39F06-72C6-75CB-A563-93B65BC5A32D}"/>
              </a:ext>
            </a:extLst>
          </p:cNvPr>
          <p:cNvSpPr/>
          <p:nvPr/>
        </p:nvSpPr>
        <p:spPr>
          <a:xfrm>
            <a:off x="-4769423" y="5082868"/>
            <a:ext cx="22329058" cy="4674652"/>
          </a:xfrm>
          <a:prstGeom prst="ellipse">
            <a:avLst/>
          </a:prstGeom>
          <a:gradFill>
            <a:gsLst>
              <a:gs pos="28000">
                <a:srgbClr val="FD3FD4"/>
              </a:gs>
              <a:gs pos="60000">
                <a:srgbClr val="FF0000"/>
              </a:gs>
              <a:gs pos="81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82106BB-CE43-0046-3399-4AE34C57D849}"/>
              </a:ext>
            </a:extLst>
          </p:cNvPr>
          <p:cNvSpPr txBox="1"/>
          <p:nvPr/>
        </p:nvSpPr>
        <p:spPr>
          <a:xfrm>
            <a:off x="2587324" y="1192130"/>
            <a:ext cx="8678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°Digitalisierung braucht Relevanz – und umgekehrt</a:t>
            </a:r>
          </a:p>
        </p:txBody>
      </p:sp>
    </p:spTree>
    <p:extLst>
      <p:ext uri="{BB962C8B-B14F-4D97-AF65-F5344CB8AC3E}">
        <p14:creationId xmlns:p14="http://schemas.microsoft.com/office/powerpoint/2010/main" val="233348851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FD3FD4"/>
            </a:gs>
            <a:gs pos="53000">
              <a:srgbClr val="FF0000"/>
            </a:gs>
            <a:gs pos="81000">
              <a:srgbClr val="FF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Landpflanze, draußen, Gras enthält.&#10;&#10;Automatisch generierte Beschreibung">
            <a:extLst>
              <a:ext uri="{FF2B5EF4-FFF2-40B4-BE49-F238E27FC236}">
                <a16:creationId xmlns:a16="http://schemas.microsoft.com/office/drawing/2014/main" id="{213D7A2E-7A3B-17CB-1064-BC9215611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912" y="1309535"/>
            <a:ext cx="6442530" cy="4231960"/>
          </a:xfrm>
          <a:prstGeom prst="rect">
            <a:avLst/>
          </a:prstGeom>
        </p:spPr>
      </p:pic>
      <p:pic>
        <p:nvPicPr>
          <p:cNvPr id="8" name="Grafik 7" descr="Ein Bild, das Säugetier, Elefant, Elefanten und Mammuts, Indischer Elefant enthält.&#10;&#10;Automatisch generierte Beschreibung">
            <a:extLst>
              <a:ext uri="{FF2B5EF4-FFF2-40B4-BE49-F238E27FC236}">
                <a16:creationId xmlns:a16="http://schemas.microsoft.com/office/drawing/2014/main" id="{08B8C4B2-E468-8703-D122-67202683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741" y="1309535"/>
            <a:ext cx="6442530" cy="4231960"/>
          </a:xfrm>
          <a:prstGeom prst="rect">
            <a:avLst/>
          </a:prstGeom>
        </p:spPr>
      </p:pic>
      <p:pic>
        <p:nvPicPr>
          <p:cNvPr id="10" name="Grafik 9" descr="Ein Bild, das Satellit, Transport, Raumfahrzeug, Raum enthält.&#10;&#10;Automatisch generierte Beschreibung">
            <a:extLst>
              <a:ext uri="{FF2B5EF4-FFF2-40B4-BE49-F238E27FC236}">
                <a16:creationId xmlns:a16="http://schemas.microsoft.com/office/drawing/2014/main" id="{91ABB051-F1B7-9FFC-4264-43EB692F5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1894" y="1309535"/>
            <a:ext cx="6474395" cy="4231960"/>
          </a:xfrm>
          <a:prstGeom prst="rect">
            <a:avLst/>
          </a:prstGeom>
        </p:spPr>
      </p:pic>
      <p:pic>
        <p:nvPicPr>
          <p:cNvPr id="4" name="Grafik 3" descr="Ein Bild, das Text, Person, Mann, Kleidung enthält.&#10;&#10;Automatisch generierte Beschreibung">
            <a:extLst>
              <a:ext uri="{FF2B5EF4-FFF2-40B4-BE49-F238E27FC236}">
                <a16:creationId xmlns:a16="http://schemas.microsoft.com/office/drawing/2014/main" id="{5952EAA5-A34D-DF22-4B13-E0373B7B3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9565" y="1309535"/>
            <a:ext cx="6442530" cy="4236963"/>
          </a:xfrm>
          <a:prstGeom prst="rect">
            <a:avLst/>
          </a:prstGeom>
        </p:spPr>
      </p:pic>
      <p:pic>
        <p:nvPicPr>
          <p:cNvPr id="7" name="Grafik 6" descr="Ein Bild, das Menschliches Gesicht, Kunst, Statue, Winter enthält.&#10;&#10;Automatisch generierte Beschreibung">
            <a:extLst>
              <a:ext uri="{FF2B5EF4-FFF2-40B4-BE49-F238E27FC236}">
                <a16:creationId xmlns:a16="http://schemas.microsoft.com/office/drawing/2014/main" id="{6FDCA8F3-DE19-7360-E351-018E649C2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588" y="1309535"/>
            <a:ext cx="6442530" cy="423196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8792AB4D-4112-403A-3CEC-E3A6623322A8}"/>
              </a:ext>
            </a:extLst>
          </p:cNvPr>
          <p:cNvSpPr/>
          <p:nvPr/>
        </p:nvSpPr>
        <p:spPr>
          <a:xfrm>
            <a:off x="-6194322" y="-2676713"/>
            <a:ext cx="24423364" cy="4674652"/>
          </a:xfrm>
          <a:prstGeom prst="ellipse">
            <a:avLst/>
          </a:prstGeom>
          <a:gradFill>
            <a:gsLst>
              <a:gs pos="30000">
                <a:srgbClr val="FD3FD4"/>
              </a:gs>
              <a:gs pos="93000">
                <a:srgbClr val="FF0000"/>
              </a:gs>
              <a:gs pos="53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82106BB-CE43-0046-3399-4AE34C57D849}"/>
              </a:ext>
            </a:extLst>
          </p:cNvPr>
          <p:cNvSpPr txBox="1"/>
          <p:nvPr/>
        </p:nvSpPr>
        <p:spPr>
          <a:xfrm>
            <a:off x="1756682" y="1192130"/>
            <a:ext cx="8678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°KI wird ein Teil von uns</a:t>
            </a:r>
          </a:p>
        </p:txBody>
      </p:sp>
      <p:pic>
        <p:nvPicPr>
          <p:cNvPr id="6" name="Grafik 5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CD17E659-2BEC-1924-ADD2-49D9C9B3D0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38" y="408823"/>
            <a:ext cx="1793666" cy="439164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59F39F06-72C6-75CB-A563-93B65BC5A32D}"/>
              </a:ext>
            </a:extLst>
          </p:cNvPr>
          <p:cNvSpPr/>
          <p:nvPr/>
        </p:nvSpPr>
        <p:spPr>
          <a:xfrm>
            <a:off x="-4778476" y="5110029"/>
            <a:ext cx="22329058" cy="4674652"/>
          </a:xfrm>
          <a:prstGeom prst="ellipse">
            <a:avLst/>
          </a:prstGeom>
          <a:gradFill>
            <a:gsLst>
              <a:gs pos="28000">
                <a:srgbClr val="FD3FD4"/>
              </a:gs>
              <a:gs pos="46000">
                <a:srgbClr val="FF0000"/>
              </a:gs>
              <a:gs pos="81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9732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FD3FD4"/>
            </a:gs>
            <a:gs pos="53000">
              <a:srgbClr val="FF0000"/>
            </a:gs>
            <a:gs pos="81000">
              <a:srgbClr val="FF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Landpflanze, draußen, Gras enthält.&#10;&#10;Automatisch generierte Beschreibung">
            <a:extLst>
              <a:ext uri="{FF2B5EF4-FFF2-40B4-BE49-F238E27FC236}">
                <a16:creationId xmlns:a16="http://schemas.microsoft.com/office/drawing/2014/main" id="{213D7A2E-7A3B-17CB-1064-BC9215611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512" y="1309535"/>
            <a:ext cx="6442530" cy="4231960"/>
          </a:xfrm>
          <a:prstGeom prst="rect">
            <a:avLst/>
          </a:prstGeom>
        </p:spPr>
      </p:pic>
      <p:pic>
        <p:nvPicPr>
          <p:cNvPr id="8" name="Grafik 7" descr="Ein Bild, das Säugetier, Elefant, Elefanten und Mammuts, Indischer Elefant enthält.&#10;&#10;Automatisch generierte Beschreibung">
            <a:extLst>
              <a:ext uri="{FF2B5EF4-FFF2-40B4-BE49-F238E27FC236}">
                <a16:creationId xmlns:a16="http://schemas.microsoft.com/office/drawing/2014/main" id="{08B8C4B2-E468-8703-D122-67202683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41" y="1309535"/>
            <a:ext cx="6442530" cy="4231960"/>
          </a:xfrm>
          <a:prstGeom prst="rect">
            <a:avLst/>
          </a:prstGeom>
        </p:spPr>
      </p:pic>
      <p:pic>
        <p:nvPicPr>
          <p:cNvPr id="10" name="Grafik 9" descr="Ein Bild, das Satellit, Transport, Raumfahrzeug, Raum enthält.&#10;&#10;Automatisch generierte Beschreibung">
            <a:extLst>
              <a:ext uri="{FF2B5EF4-FFF2-40B4-BE49-F238E27FC236}">
                <a16:creationId xmlns:a16="http://schemas.microsoft.com/office/drawing/2014/main" id="{91ABB051-F1B7-9FFC-4264-43EB692F5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494" y="1309535"/>
            <a:ext cx="6474395" cy="4231960"/>
          </a:xfrm>
          <a:prstGeom prst="rect">
            <a:avLst/>
          </a:prstGeom>
        </p:spPr>
      </p:pic>
      <p:pic>
        <p:nvPicPr>
          <p:cNvPr id="4" name="Grafik 3" descr="Ein Bild, das Text, Person, Mann, Kleidung enthält.&#10;&#10;Automatisch generierte Beschreibung">
            <a:extLst>
              <a:ext uri="{FF2B5EF4-FFF2-40B4-BE49-F238E27FC236}">
                <a16:creationId xmlns:a16="http://schemas.microsoft.com/office/drawing/2014/main" id="{5952EAA5-A34D-DF22-4B13-E0373B7B3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1965" y="1309535"/>
            <a:ext cx="6442530" cy="4236963"/>
          </a:xfrm>
          <a:prstGeom prst="rect">
            <a:avLst/>
          </a:prstGeom>
        </p:spPr>
      </p:pic>
      <p:pic>
        <p:nvPicPr>
          <p:cNvPr id="7" name="Grafik 6" descr="Ein Bild, das Menschliches Gesicht, Kunst, Statue, Winter enthält.&#10;&#10;Automatisch generierte Beschreibung">
            <a:extLst>
              <a:ext uri="{FF2B5EF4-FFF2-40B4-BE49-F238E27FC236}">
                <a16:creationId xmlns:a16="http://schemas.microsoft.com/office/drawing/2014/main" id="{6FDCA8F3-DE19-7360-E351-018E649C2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4812" y="1309535"/>
            <a:ext cx="6442530" cy="423196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8792AB4D-4112-403A-3CEC-E3A6623322A8}"/>
              </a:ext>
            </a:extLst>
          </p:cNvPr>
          <p:cNvSpPr/>
          <p:nvPr/>
        </p:nvSpPr>
        <p:spPr>
          <a:xfrm>
            <a:off x="-6194322" y="-2676713"/>
            <a:ext cx="24423364" cy="4674652"/>
          </a:xfrm>
          <a:prstGeom prst="ellipse">
            <a:avLst/>
          </a:prstGeom>
          <a:gradFill>
            <a:gsLst>
              <a:gs pos="30000">
                <a:srgbClr val="FD3FD4"/>
              </a:gs>
              <a:gs pos="93000">
                <a:srgbClr val="FF0000"/>
              </a:gs>
              <a:gs pos="53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82106BB-CE43-0046-3399-4AE34C57D849}"/>
              </a:ext>
            </a:extLst>
          </p:cNvPr>
          <p:cNvSpPr txBox="1"/>
          <p:nvPr/>
        </p:nvSpPr>
        <p:spPr>
          <a:xfrm>
            <a:off x="3382032" y="1241260"/>
            <a:ext cx="8678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°Medien und Realität verschmelzen</a:t>
            </a:r>
          </a:p>
        </p:txBody>
      </p:sp>
      <p:pic>
        <p:nvPicPr>
          <p:cNvPr id="6" name="Grafik 5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CD17E659-2BEC-1924-ADD2-49D9C9B3D0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38" y="408823"/>
            <a:ext cx="1793666" cy="439164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59F39F06-72C6-75CB-A563-93B65BC5A32D}"/>
              </a:ext>
            </a:extLst>
          </p:cNvPr>
          <p:cNvSpPr/>
          <p:nvPr/>
        </p:nvSpPr>
        <p:spPr>
          <a:xfrm>
            <a:off x="-4778476" y="5110029"/>
            <a:ext cx="22329058" cy="4674652"/>
          </a:xfrm>
          <a:prstGeom prst="ellipse">
            <a:avLst/>
          </a:prstGeom>
          <a:gradFill>
            <a:gsLst>
              <a:gs pos="28000">
                <a:srgbClr val="FD3FD4"/>
              </a:gs>
              <a:gs pos="46000">
                <a:srgbClr val="FF0000"/>
              </a:gs>
              <a:gs pos="81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7893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FD3FD4"/>
            </a:gs>
            <a:gs pos="53000">
              <a:srgbClr val="FF0000"/>
            </a:gs>
            <a:gs pos="81000">
              <a:srgbClr val="FF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Landpflanze, draußen, Gras enthält.&#10;&#10;Automatisch generierte Beschreibung">
            <a:extLst>
              <a:ext uri="{FF2B5EF4-FFF2-40B4-BE49-F238E27FC236}">
                <a16:creationId xmlns:a16="http://schemas.microsoft.com/office/drawing/2014/main" id="{213D7A2E-7A3B-17CB-1064-BC9215611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612" y="1309535"/>
            <a:ext cx="6442530" cy="4231960"/>
          </a:xfrm>
          <a:prstGeom prst="rect">
            <a:avLst/>
          </a:prstGeom>
        </p:spPr>
      </p:pic>
      <p:pic>
        <p:nvPicPr>
          <p:cNvPr id="8" name="Grafik 7" descr="Ein Bild, das Säugetier, Elefant, Elefanten und Mammuts, Indischer Elefant enthält.&#10;&#10;Automatisch generierte Beschreibung">
            <a:extLst>
              <a:ext uri="{FF2B5EF4-FFF2-40B4-BE49-F238E27FC236}">
                <a16:creationId xmlns:a16="http://schemas.microsoft.com/office/drawing/2014/main" id="{08B8C4B2-E468-8703-D122-67202683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9559" y="1309535"/>
            <a:ext cx="6442530" cy="4231960"/>
          </a:xfrm>
          <a:prstGeom prst="rect">
            <a:avLst/>
          </a:prstGeom>
        </p:spPr>
      </p:pic>
      <p:pic>
        <p:nvPicPr>
          <p:cNvPr id="10" name="Grafik 9" descr="Ein Bild, das Satellit, Transport, Raumfahrzeug, Raum enthält.&#10;&#10;Automatisch generierte Beschreibung">
            <a:extLst>
              <a:ext uri="{FF2B5EF4-FFF2-40B4-BE49-F238E27FC236}">
                <a16:creationId xmlns:a16="http://schemas.microsoft.com/office/drawing/2014/main" id="{91ABB051-F1B7-9FFC-4264-43EB692F5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594" y="1309535"/>
            <a:ext cx="6474395" cy="4231960"/>
          </a:xfrm>
          <a:prstGeom prst="rect">
            <a:avLst/>
          </a:prstGeom>
        </p:spPr>
      </p:pic>
      <p:pic>
        <p:nvPicPr>
          <p:cNvPr id="4" name="Grafik 3" descr="Ein Bild, das Text, Person, Mann, Kleidung enthält.&#10;&#10;Automatisch generierte Beschreibung">
            <a:extLst>
              <a:ext uri="{FF2B5EF4-FFF2-40B4-BE49-F238E27FC236}">
                <a16:creationId xmlns:a16="http://schemas.microsoft.com/office/drawing/2014/main" id="{5952EAA5-A34D-DF22-4B13-E0373B7B3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13865" y="1309535"/>
            <a:ext cx="6442530" cy="4236963"/>
          </a:xfrm>
          <a:prstGeom prst="rect">
            <a:avLst/>
          </a:prstGeom>
        </p:spPr>
      </p:pic>
      <p:pic>
        <p:nvPicPr>
          <p:cNvPr id="7" name="Grafik 6" descr="Ein Bild, das Menschliches Gesicht, Kunst, Statue, Winter enthält.&#10;&#10;Automatisch generierte Beschreibung">
            <a:extLst>
              <a:ext uri="{FF2B5EF4-FFF2-40B4-BE49-F238E27FC236}">
                <a16:creationId xmlns:a16="http://schemas.microsoft.com/office/drawing/2014/main" id="{6FDCA8F3-DE19-7360-E351-018E649C2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6712" y="1309535"/>
            <a:ext cx="6442530" cy="423196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8792AB4D-4112-403A-3CEC-E3A6623322A8}"/>
              </a:ext>
            </a:extLst>
          </p:cNvPr>
          <p:cNvSpPr/>
          <p:nvPr/>
        </p:nvSpPr>
        <p:spPr>
          <a:xfrm>
            <a:off x="-6194322" y="-2676713"/>
            <a:ext cx="24423364" cy="4674652"/>
          </a:xfrm>
          <a:prstGeom prst="ellipse">
            <a:avLst/>
          </a:prstGeom>
          <a:gradFill>
            <a:gsLst>
              <a:gs pos="30000">
                <a:srgbClr val="FD3FD4"/>
              </a:gs>
              <a:gs pos="93000">
                <a:srgbClr val="FF0000"/>
              </a:gs>
              <a:gs pos="53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82106BB-CE43-0046-3399-4AE34C57D849}"/>
              </a:ext>
            </a:extLst>
          </p:cNvPr>
          <p:cNvSpPr txBox="1"/>
          <p:nvPr/>
        </p:nvSpPr>
        <p:spPr>
          <a:xfrm>
            <a:off x="2046735" y="1148224"/>
            <a:ext cx="8678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°Lokal binden - global agieren </a:t>
            </a:r>
          </a:p>
        </p:txBody>
      </p:sp>
      <p:pic>
        <p:nvPicPr>
          <p:cNvPr id="6" name="Grafik 5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CD17E659-2BEC-1924-ADD2-49D9C9B3D0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38" y="408823"/>
            <a:ext cx="1793666" cy="439164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59F39F06-72C6-75CB-A563-93B65BC5A32D}"/>
              </a:ext>
            </a:extLst>
          </p:cNvPr>
          <p:cNvSpPr/>
          <p:nvPr/>
        </p:nvSpPr>
        <p:spPr>
          <a:xfrm>
            <a:off x="-4778476" y="5110029"/>
            <a:ext cx="22329058" cy="4674652"/>
          </a:xfrm>
          <a:prstGeom prst="ellipse">
            <a:avLst/>
          </a:prstGeom>
          <a:gradFill>
            <a:gsLst>
              <a:gs pos="28000">
                <a:srgbClr val="FD3FD4"/>
              </a:gs>
              <a:gs pos="46000">
                <a:srgbClr val="FF0000"/>
              </a:gs>
              <a:gs pos="81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5449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FD3FD4"/>
            </a:gs>
            <a:gs pos="53000">
              <a:srgbClr val="FF0000"/>
            </a:gs>
            <a:gs pos="81000">
              <a:srgbClr val="FF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Landpflanze, draußen, Gras enthält.&#10;&#10;Automatisch generierte Beschreibung">
            <a:extLst>
              <a:ext uri="{FF2B5EF4-FFF2-40B4-BE49-F238E27FC236}">
                <a16:creationId xmlns:a16="http://schemas.microsoft.com/office/drawing/2014/main" id="{213D7A2E-7A3B-17CB-1064-BC9215611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12" y="1309535"/>
            <a:ext cx="6442530" cy="4231960"/>
          </a:xfrm>
          <a:prstGeom prst="rect">
            <a:avLst/>
          </a:prstGeom>
        </p:spPr>
      </p:pic>
      <p:pic>
        <p:nvPicPr>
          <p:cNvPr id="8" name="Grafik 7" descr="Ein Bild, das Säugetier, Elefant, Elefanten und Mammuts, Indischer Elefant enthält.&#10;&#10;Automatisch generierte Beschreibung">
            <a:extLst>
              <a:ext uri="{FF2B5EF4-FFF2-40B4-BE49-F238E27FC236}">
                <a16:creationId xmlns:a16="http://schemas.microsoft.com/office/drawing/2014/main" id="{08B8C4B2-E468-8703-D122-67202683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459" y="1309535"/>
            <a:ext cx="6442530" cy="4231960"/>
          </a:xfrm>
          <a:prstGeom prst="rect">
            <a:avLst/>
          </a:prstGeom>
        </p:spPr>
      </p:pic>
      <p:pic>
        <p:nvPicPr>
          <p:cNvPr id="10" name="Grafik 9" descr="Ein Bild, das Satellit, Transport, Raumfahrzeug, Raum enthält.&#10;&#10;Automatisch generierte Beschreibung">
            <a:extLst>
              <a:ext uri="{FF2B5EF4-FFF2-40B4-BE49-F238E27FC236}">
                <a16:creationId xmlns:a16="http://schemas.microsoft.com/office/drawing/2014/main" id="{91ABB051-F1B7-9FFC-4264-43EB692F5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306" y="1309535"/>
            <a:ext cx="6474395" cy="4231960"/>
          </a:xfrm>
          <a:prstGeom prst="rect">
            <a:avLst/>
          </a:prstGeom>
        </p:spPr>
      </p:pic>
      <p:pic>
        <p:nvPicPr>
          <p:cNvPr id="4" name="Grafik 3" descr="Ein Bild, das Text, Person, Mann, Kleidung enthält.&#10;&#10;Automatisch generierte Beschreibung">
            <a:extLst>
              <a:ext uri="{FF2B5EF4-FFF2-40B4-BE49-F238E27FC236}">
                <a16:creationId xmlns:a16="http://schemas.microsoft.com/office/drawing/2014/main" id="{5952EAA5-A34D-DF22-4B13-E0373B7B3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95765" y="1309535"/>
            <a:ext cx="6442530" cy="4236963"/>
          </a:xfrm>
          <a:prstGeom prst="rect">
            <a:avLst/>
          </a:prstGeom>
        </p:spPr>
      </p:pic>
      <p:pic>
        <p:nvPicPr>
          <p:cNvPr id="7" name="Grafik 6" descr="Ein Bild, das Menschliches Gesicht, Kunst, Statue, Winter enthält.&#10;&#10;Automatisch generierte Beschreibung">
            <a:extLst>
              <a:ext uri="{FF2B5EF4-FFF2-40B4-BE49-F238E27FC236}">
                <a16:creationId xmlns:a16="http://schemas.microsoft.com/office/drawing/2014/main" id="{6FDCA8F3-DE19-7360-E351-018E649C2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8612" y="1309535"/>
            <a:ext cx="6442530" cy="423196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8792AB4D-4112-403A-3CEC-E3A6623322A8}"/>
              </a:ext>
            </a:extLst>
          </p:cNvPr>
          <p:cNvSpPr/>
          <p:nvPr/>
        </p:nvSpPr>
        <p:spPr>
          <a:xfrm>
            <a:off x="-6194322" y="-2676713"/>
            <a:ext cx="24423364" cy="4674652"/>
          </a:xfrm>
          <a:prstGeom prst="ellipse">
            <a:avLst/>
          </a:prstGeom>
          <a:gradFill>
            <a:gsLst>
              <a:gs pos="30000">
                <a:srgbClr val="FD3FD4">
                  <a:alpha val="98000"/>
                </a:srgbClr>
              </a:gs>
              <a:gs pos="93000">
                <a:srgbClr val="FF0000"/>
              </a:gs>
              <a:gs pos="53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82106BB-CE43-0046-3399-4AE34C57D849}"/>
              </a:ext>
            </a:extLst>
          </p:cNvPr>
          <p:cNvSpPr txBox="1"/>
          <p:nvPr/>
        </p:nvSpPr>
        <p:spPr>
          <a:xfrm>
            <a:off x="4140078" y="1192130"/>
            <a:ext cx="8678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°Vielfalt fördert Nachhaltigkeit</a:t>
            </a:r>
          </a:p>
        </p:txBody>
      </p:sp>
      <p:pic>
        <p:nvPicPr>
          <p:cNvPr id="6" name="Grafik 5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CD17E659-2BEC-1924-ADD2-49D9C9B3D0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38" y="408823"/>
            <a:ext cx="1793666" cy="439164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59F39F06-72C6-75CB-A563-93B65BC5A32D}"/>
              </a:ext>
            </a:extLst>
          </p:cNvPr>
          <p:cNvSpPr/>
          <p:nvPr/>
        </p:nvSpPr>
        <p:spPr>
          <a:xfrm>
            <a:off x="-4778476" y="5110029"/>
            <a:ext cx="22329058" cy="4674652"/>
          </a:xfrm>
          <a:prstGeom prst="ellipse">
            <a:avLst/>
          </a:prstGeom>
          <a:gradFill>
            <a:gsLst>
              <a:gs pos="28000">
                <a:srgbClr val="FD3FD4"/>
              </a:gs>
              <a:gs pos="46000">
                <a:srgbClr val="FF0000"/>
              </a:gs>
              <a:gs pos="81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1733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FD3FD4"/>
            </a:gs>
            <a:gs pos="39000">
              <a:srgbClr val="FF0000"/>
            </a:gs>
            <a:gs pos="81000">
              <a:srgbClr val="FF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128F399-26B4-564D-411E-3D53DDBFA4A7}"/>
              </a:ext>
            </a:extLst>
          </p:cNvPr>
          <p:cNvSpPr/>
          <p:nvPr/>
        </p:nvSpPr>
        <p:spPr>
          <a:xfrm>
            <a:off x="261257" y="1263085"/>
            <a:ext cx="2964200" cy="5025229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CA82433-B445-FD5B-1DDD-D0405B29EEB0}"/>
              </a:ext>
            </a:extLst>
          </p:cNvPr>
          <p:cNvSpPr/>
          <p:nvPr/>
        </p:nvSpPr>
        <p:spPr>
          <a:xfrm>
            <a:off x="4419600" y="1259458"/>
            <a:ext cx="2964200" cy="50252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B84A278D-C0D4-4E5C-578B-736B47644FE3}"/>
              </a:ext>
            </a:extLst>
          </p:cNvPr>
          <p:cNvSpPr/>
          <p:nvPr/>
        </p:nvSpPr>
        <p:spPr>
          <a:xfrm>
            <a:off x="8577944" y="1259457"/>
            <a:ext cx="2964200" cy="5025229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B5D8FE5-B6FF-A611-5404-F6E955797418}"/>
              </a:ext>
            </a:extLst>
          </p:cNvPr>
          <p:cNvSpPr txBox="1"/>
          <p:nvPr/>
        </p:nvSpPr>
        <p:spPr>
          <a:xfrm>
            <a:off x="5445544" y="392749"/>
            <a:ext cx="8678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°Fazit</a:t>
            </a:r>
          </a:p>
        </p:txBody>
      </p:sp>
    </p:spTree>
    <p:extLst>
      <p:ext uri="{BB962C8B-B14F-4D97-AF65-F5344CB8AC3E}">
        <p14:creationId xmlns:p14="http://schemas.microsoft.com/office/powerpoint/2010/main" val="191856209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FD3FD4"/>
            </a:gs>
            <a:gs pos="53000">
              <a:srgbClr val="FF0000"/>
            </a:gs>
            <a:gs pos="81000">
              <a:srgbClr val="FF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128F399-26B4-564D-411E-3D53DDBFA4A7}"/>
              </a:ext>
            </a:extLst>
          </p:cNvPr>
          <p:cNvSpPr/>
          <p:nvPr/>
        </p:nvSpPr>
        <p:spPr>
          <a:xfrm rot="20831611">
            <a:off x="160311" y="-544523"/>
            <a:ext cx="3352801" cy="571862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CA82433-B445-FD5B-1DDD-D0405B29EEB0}"/>
              </a:ext>
            </a:extLst>
          </p:cNvPr>
          <p:cNvSpPr/>
          <p:nvPr/>
        </p:nvSpPr>
        <p:spPr>
          <a:xfrm rot="20854029">
            <a:off x="4124514" y="-537928"/>
            <a:ext cx="3352801" cy="5718628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B84A278D-C0D4-4E5C-578B-736B47644FE3}"/>
              </a:ext>
            </a:extLst>
          </p:cNvPr>
          <p:cNvSpPr/>
          <p:nvPr/>
        </p:nvSpPr>
        <p:spPr>
          <a:xfrm rot="20881893">
            <a:off x="8053130" y="-721755"/>
            <a:ext cx="3352801" cy="5718629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E7ABC48-62A3-566E-B072-91218EC5240D}"/>
              </a:ext>
            </a:extLst>
          </p:cNvPr>
          <p:cNvGrpSpPr/>
          <p:nvPr/>
        </p:nvGrpSpPr>
        <p:grpSpPr>
          <a:xfrm>
            <a:off x="454373" y="4302262"/>
            <a:ext cx="3352801" cy="2330767"/>
            <a:chOff x="261253" y="6727372"/>
            <a:chExt cx="3352801" cy="5711372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2D2F36A1-763F-F500-D332-C8A8F37DCA02}"/>
                </a:ext>
              </a:extLst>
            </p:cNvPr>
            <p:cNvSpPr/>
            <p:nvPr/>
          </p:nvSpPr>
          <p:spPr>
            <a:xfrm>
              <a:off x="261253" y="6727372"/>
              <a:ext cx="3352801" cy="571137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  <a:latin typeface="Palanquin" panose="020B0004020203020204" pitchFamily="34" charset="0"/>
                <a:cs typeface="Palanquin" panose="020B0004020203020204" pitchFamily="34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5FB80E1-AEA7-A9E5-FF25-A62C8982C884}"/>
                </a:ext>
              </a:extLst>
            </p:cNvPr>
            <p:cNvSpPr txBox="1"/>
            <p:nvPr/>
          </p:nvSpPr>
          <p:spPr>
            <a:xfrm>
              <a:off x="537022" y="8299362"/>
              <a:ext cx="28012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600" dirty="0">
                  <a:solidFill>
                    <a:srgbClr val="FF0000"/>
                  </a:solidFill>
                  <a:latin typeface="Palanquin" panose="020B0004020203020204" pitchFamily="34" charset="0"/>
                  <a:cs typeface="Palanquin" panose="020B0004020203020204" pitchFamily="34" charset="0"/>
                </a:rPr>
                <a:t>°Walk on – </a:t>
              </a:r>
              <a:r>
                <a:rPr lang="de-DE" sz="3600" dirty="0" err="1">
                  <a:solidFill>
                    <a:srgbClr val="FF0000"/>
                  </a:solidFill>
                  <a:latin typeface="Palanquin" panose="020B0004020203020204" pitchFamily="34" charset="0"/>
                  <a:cs typeface="Palanquin" panose="020B0004020203020204" pitchFamily="34" charset="0"/>
                </a:rPr>
                <a:t>never</a:t>
              </a:r>
              <a:r>
                <a:rPr lang="de-DE" sz="3600" dirty="0">
                  <a:solidFill>
                    <a:srgbClr val="FF0000"/>
                  </a:solidFill>
                  <a:latin typeface="Palanquin" panose="020B0004020203020204" pitchFamily="34" charset="0"/>
                  <a:cs typeface="Palanquin" panose="020B0004020203020204" pitchFamily="34" charset="0"/>
                </a:rPr>
                <a:t> </a:t>
              </a:r>
              <a:r>
                <a:rPr lang="de-DE" sz="3600" dirty="0" err="1">
                  <a:solidFill>
                    <a:srgbClr val="FF0000"/>
                  </a:solidFill>
                  <a:latin typeface="Palanquin" panose="020B0004020203020204" pitchFamily="34" charset="0"/>
                  <a:cs typeface="Palanquin" panose="020B0004020203020204" pitchFamily="34" charset="0"/>
                </a:rPr>
                <a:t>stop</a:t>
              </a:r>
              <a:endParaRPr lang="de-DE" sz="3600" dirty="0">
                <a:solidFill>
                  <a:srgbClr val="FF0000"/>
                </a:solidFill>
                <a:latin typeface="Palanquin" panose="020B0004020203020204" pitchFamily="34" charset="0"/>
                <a:cs typeface="Palanquin" panose="020B0004020203020204" pitchFamily="34" charset="0"/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120AB4E8-EF5F-5521-4F08-629CCEA71C05}"/>
              </a:ext>
            </a:extLst>
          </p:cNvPr>
          <p:cNvGrpSpPr/>
          <p:nvPr/>
        </p:nvGrpSpPr>
        <p:grpSpPr>
          <a:xfrm>
            <a:off x="4402769" y="4302262"/>
            <a:ext cx="3352801" cy="2330767"/>
            <a:chOff x="4419599" y="6727372"/>
            <a:chExt cx="3352801" cy="5711372"/>
          </a:xfrm>
        </p:grpSpPr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2A9D1F67-5172-75E9-AAA8-BFCA28F1FBD1}"/>
                </a:ext>
              </a:extLst>
            </p:cNvPr>
            <p:cNvSpPr/>
            <p:nvPr/>
          </p:nvSpPr>
          <p:spPr>
            <a:xfrm>
              <a:off x="4419599" y="6727372"/>
              <a:ext cx="3352801" cy="571137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E015A406-A143-088C-3BF4-2D1F8C4E7B79}"/>
                </a:ext>
              </a:extLst>
            </p:cNvPr>
            <p:cNvSpPr txBox="1"/>
            <p:nvPr/>
          </p:nvSpPr>
          <p:spPr>
            <a:xfrm>
              <a:off x="4658992" y="8299359"/>
              <a:ext cx="2801257" cy="294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600" dirty="0">
                  <a:solidFill>
                    <a:srgbClr val="FF0000"/>
                  </a:solidFill>
                  <a:latin typeface="Palanquin" panose="020B0004020203020204" pitchFamily="34" charset="0"/>
                  <a:cs typeface="Palanquin" panose="020B0004020203020204" pitchFamily="34" charset="0"/>
                </a:rPr>
                <a:t>°Believe in  </a:t>
              </a:r>
              <a:r>
                <a:rPr lang="de-DE" sz="3600" dirty="0" err="1">
                  <a:solidFill>
                    <a:srgbClr val="FF0000"/>
                  </a:solidFill>
                  <a:latin typeface="Palanquin" panose="020B0004020203020204" pitchFamily="34" charset="0"/>
                  <a:cs typeface="Palanquin" panose="020B0004020203020204" pitchFamily="34" charset="0"/>
                </a:rPr>
                <a:t>future</a:t>
              </a:r>
              <a:endParaRPr lang="de-DE" sz="3600" dirty="0">
                <a:solidFill>
                  <a:srgbClr val="FF0000"/>
                </a:solidFill>
                <a:latin typeface="Palanquin" panose="020B0004020203020204" pitchFamily="34" charset="0"/>
                <a:cs typeface="Palanquin" panose="020B0004020203020204" pitchFamily="34" charset="0"/>
              </a:endParaRP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A3A250DC-BD12-505C-78FD-A45726C0FB09}"/>
              </a:ext>
            </a:extLst>
          </p:cNvPr>
          <p:cNvGrpSpPr/>
          <p:nvPr/>
        </p:nvGrpSpPr>
        <p:grpSpPr>
          <a:xfrm>
            <a:off x="8351165" y="4302262"/>
            <a:ext cx="3352801" cy="2330767"/>
            <a:chOff x="8577943" y="6727372"/>
            <a:chExt cx="3352801" cy="5711372"/>
          </a:xfrm>
        </p:grpSpPr>
        <p:sp>
          <p:nvSpPr>
            <p:cNvPr id="15" name="Rechteck: abgerundete Ecken 14">
              <a:extLst>
                <a:ext uri="{FF2B5EF4-FFF2-40B4-BE49-F238E27FC236}">
                  <a16:creationId xmlns:a16="http://schemas.microsoft.com/office/drawing/2014/main" id="{9FA291AF-0A52-82F3-21EB-8E4CC8F31515}"/>
                </a:ext>
              </a:extLst>
            </p:cNvPr>
            <p:cNvSpPr/>
            <p:nvPr/>
          </p:nvSpPr>
          <p:spPr>
            <a:xfrm>
              <a:off x="8577943" y="6727372"/>
              <a:ext cx="3352801" cy="571137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1E83CC69-415E-2998-916C-01AB6E69FF22}"/>
                </a:ext>
              </a:extLst>
            </p:cNvPr>
            <p:cNvSpPr txBox="1"/>
            <p:nvPr/>
          </p:nvSpPr>
          <p:spPr>
            <a:xfrm>
              <a:off x="8859142" y="8299357"/>
              <a:ext cx="2801257" cy="294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600" dirty="0">
                  <a:solidFill>
                    <a:srgbClr val="FF0000"/>
                  </a:solidFill>
                  <a:latin typeface="Palanquin" panose="020B0004020203020204" pitchFamily="34" charset="0"/>
                  <a:cs typeface="Palanquin" panose="020B0004020203020204" pitchFamily="34" charset="0"/>
                </a:rPr>
                <a:t>°</a:t>
              </a:r>
              <a:r>
                <a:rPr lang="de-DE" sz="3600" dirty="0" err="1">
                  <a:solidFill>
                    <a:srgbClr val="FF0000"/>
                  </a:solidFill>
                  <a:latin typeface="Palanquin" panose="020B0004020203020204" pitchFamily="34" charset="0"/>
                  <a:cs typeface="Palanquin" panose="020B0004020203020204" pitchFamily="34" charset="0"/>
                </a:rPr>
                <a:t>Embrace</a:t>
              </a:r>
              <a:r>
                <a:rPr lang="de-DE" sz="3600" dirty="0">
                  <a:solidFill>
                    <a:srgbClr val="FF0000"/>
                  </a:solidFill>
                  <a:latin typeface="Palanquin" panose="020B0004020203020204" pitchFamily="34" charset="0"/>
                  <a:cs typeface="Palanquin" panose="020B0004020203020204" pitchFamily="34" charset="0"/>
                </a:rPr>
                <a:t> </a:t>
              </a:r>
              <a:r>
                <a:rPr lang="de-DE" sz="3600" dirty="0" err="1">
                  <a:solidFill>
                    <a:srgbClr val="FF0000"/>
                  </a:solidFill>
                  <a:latin typeface="Palanquin" panose="020B0004020203020204" pitchFamily="34" charset="0"/>
                  <a:cs typeface="Palanquin" panose="020B0004020203020204" pitchFamily="34" charset="0"/>
                </a:rPr>
                <a:t>tomorrow</a:t>
              </a:r>
              <a:endParaRPr lang="de-DE" sz="3600" dirty="0">
                <a:solidFill>
                  <a:srgbClr val="FF0000"/>
                </a:solidFill>
                <a:latin typeface="Palanquin" panose="020B0004020203020204" pitchFamily="34" charset="0"/>
                <a:cs typeface="Palanquin" panose="020B00040202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562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73B4837301744478FAED7C74589DF5D" ma:contentTypeVersion="18" ma:contentTypeDescription="Ein neues Dokument erstellen." ma:contentTypeScope="" ma:versionID="fa2e281b762a5d25f7c0d36b77cf6d62">
  <xsd:schema xmlns:xsd="http://www.w3.org/2001/XMLSchema" xmlns:xs="http://www.w3.org/2001/XMLSchema" xmlns:p="http://schemas.microsoft.com/office/2006/metadata/properties" xmlns:ns2="3e46a745-a168-48fd-bb29-dc3a4e29a331" xmlns:ns3="4235e2f8-05ce-4bc4-9cc3-6b44dbb94d5d" xmlns:ns4="69fa4234-d9a5-4a41-b533-0ed256f40a06" targetNamespace="http://schemas.microsoft.com/office/2006/metadata/properties" ma:root="true" ma:fieldsID="06e3de09501fc850c0636651cf9b80be" ns2:_="" ns3:_="" ns4:_="">
    <xsd:import namespace="3e46a745-a168-48fd-bb29-dc3a4e29a331"/>
    <xsd:import namespace="4235e2f8-05ce-4bc4-9cc3-6b44dbb94d5d"/>
    <xsd:import namespace="69fa4234-d9a5-4a41-b533-0ed256f40a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46a745-a168-48fd-bb29-dc3a4e29a3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5e2dbb55-e066-4473-8180-fc75442bfd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5e2f8-05ce-4bc4-9cc3-6b44dbb94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fa4234-d9a5-4a41-b533-0ed256f40a06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15326351-8680-42ed-9085-9e1f3f50c5a2}" ma:internalName="TaxCatchAll" ma:showField="CatchAllData" ma:web="4235e2f8-05ce-4bc4-9cc3-6b44dbb94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46a745-a168-48fd-bb29-dc3a4e29a331">
      <Terms xmlns="http://schemas.microsoft.com/office/infopath/2007/PartnerControls"/>
    </lcf76f155ced4ddcb4097134ff3c332f>
    <TaxCatchAll xmlns="69fa4234-d9a5-4a41-b533-0ed256f40a06" xsi:nil="true"/>
    <SharedWithUsers xmlns="4235e2f8-05ce-4bc4-9cc3-6b44dbb94d5d">
      <UserInfo>
        <DisplayName>Bauch, Eva-Maria</DisplayName>
        <AccountId>1210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D14D9EA-2EA7-48CC-8494-E9C838F0D6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AD4BA4-CD54-496F-B714-F47C12DE0A13}">
  <ds:schemaRefs>
    <ds:schemaRef ds:uri="3e46a745-a168-48fd-bb29-dc3a4e29a331"/>
    <ds:schemaRef ds:uri="4235e2f8-05ce-4bc4-9cc3-6b44dbb94d5d"/>
    <ds:schemaRef ds:uri="69fa4234-d9a5-4a41-b533-0ed256f40a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B25DF5B-E688-4D5F-A012-7BC9BB249BF7}">
  <ds:schemaRefs>
    <ds:schemaRef ds:uri="3e46a745-a168-48fd-bb29-dc3a4e29a331"/>
    <ds:schemaRef ds:uri="69fa4234-d9a5-4a41-b533-0ed256f40a06"/>
    <ds:schemaRef ds:uri="http://schemas.microsoft.com/office/2006/metadata/properties"/>
    <ds:schemaRef ds:uri="http://schemas.microsoft.com/office/infopath/2007/PartnerControls"/>
    <ds:schemaRef ds:uri="4235e2f8-05ce-4bc4-9cc3-6b44dbb94d5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</Words>
  <Application>Microsoft Office PowerPoint</Application>
  <PresentationFormat>Breitbild</PresentationFormat>
  <Paragraphs>25</Paragraphs>
  <Slides>10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Palanquin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Kabitz, Tobias</dc:creator>
  <cp:lastModifiedBy>Kabitz, Tobias</cp:lastModifiedBy>
  <cp:revision>5</cp:revision>
  <dcterms:created xsi:type="dcterms:W3CDTF">2024-03-05T08:43:54Z</dcterms:created>
  <dcterms:modified xsi:type="dcterms:W3CDTF">2024-03-11T15:23:48Z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0x010100C73B4837301744478FAED7C74589DF5D</vt:lpwstr>
  </property>
  <property fmtid="{D5CDD505-2E9C-101B-9397-08002B2CF9AE}" pid="3" name="MediaServiceImageTags">
    <vt:lpwstr/>
  </property>
</Properties>
</file>